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94" r:id="rId4"/>
    <p:sldId id="296" r:id="rId5"/>
    <p:sldId id="297" r:id="rId6"/>
    <p:sldId id="298" r:id="rId7"/>
    <p:sldId id="264" r:id="rId8"/>
    <p:sldId id="295" r:id="rId9"/>
    <p:sldId id="293" r:id="rId1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4569AF-FADD-4E9B-87C5-08A439CA5C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16387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039FA-64E1-4799-BB74-0C15C231F1F3}" type="slidenum">
              <a:rPr lang="sv-SE" smtClean="0"/>
              <a:pPr/>
              <a:t>2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sv-SE"/>
              <a:t>2012-03-15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sv-SE"/>
              <a:t>1</a:t>
            </a:r>
          </a:p>
        </p:txBody>
      </p:sp>
      <p:pic>
        <p:nvPicPr>
          <p:cNvPr id="1031" name="Picture 7" descr="loga e16 kor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0"/>
            <a:ext cx="21240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ruta 5"/>
          <p:cNvSpPr txBox="1">
            <a:spLocks noChangeArrowheads="1"/>
          </p:cNvSpPr>
          <p:nvPr/>
        </p:nvSpPr>
        <p:spPr bwMode="auto">
          <a:xfrm>
            <a:off x="395288" y="908050"/>
            <a:ext cx="374491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/>
              <a:t/>
            </a:r>
            <a:br>
              <a:rPr lang="sv-SE" sz="2400" b="1"/>
            </a:br>
            <a:r>
              <a:rPr lang="sv-SE" sz="2400" b="1"/>
              <a:t/>
            </a:r>
            <a:br>
              <a:rPr lang="sv-SE" sz="2400" b="1"/>
            </a:br>
            <a:r>
              <a:rPr lang="sv-SE" sz="2400" b="1"/>
              <a:t>Utveckling av regionens näringsliv, arbets-marknad och pendling skulle gynnas av för-bättrad tillgänglighet genom en bra svensk-norsk vägförbindelse</a:t>
            </a:r>
          </a:p>
          <a:p>
            <a:endParaRPr lang="sv-SE" sz="2400" b="1"/>
          </a:p>
          <a:p>
            <a:r>
              <a:rPr lang="sv-SE" sz="2400" b="1"/>
              <a:t>Visionen föddes om: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 l="42816" t="10036" r="14069" b="6805"/>
          <a:stretch>
            <a:fillRect/>
          </a:stretch>
        </p:blipFill>
        <p:spPr bwMode="auto">
          <a:xfrm>
            <a:off x="4356100" y="260350"/>
            <a:ext cx="47783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 8"/>
          <p:cNvSpPr/>
          <p:nvPr/>
        </p:nvSpPr>
        <p:spPr>
          <a:xfrm>
            <a:off x="5867400" y="3429000"/>
            <a:ext cx="1944688" cy="9366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1" name="textruta 10"/>
          <p:cNvSpPr txBox="1">
            <a:spLocks noChangeArrowheads="1"/>
          </p:cNvSpPr>
          <p:nvPr/>
        </p:nvSpPr>
        <p:spPr bwMode="auto">
          <a:xfrm>
            <a:off x="395288" y="5445125"/>
            <a:ext cx="3449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/>
              <a:t> </a:t>
            </a:r>
            <a:r>
              <a:rPr lang="sv-SE" sz="3200" b="1">
                <a:solidFill>
                  <a:srgbClr val="00B050"/>
                </a:solidFill>
              </a:rPr>
              <a:t>E16 Gävle - Oslo</a:t>
            </a:r>
            <a:endParaRPr lang="sv-SE">
              <a:solidFill>
                <a:srgbClr val="00B050"/>
              </a:solidFill>
            </a:endParaRPr>
          </a:p>
        </p:txBody>
      </p:sp>
      <p:sp>
        <p:nvSpPr>
          <p:cNvPr id="13" name="Freeform 23"/>
          <p:cNvSpPr>
            <a:spLocks/>
          </p:cNvSpPr>
          <p:nvPr/>
        </p:nvSpPr>
        <p:spPr bwMode="auto">
          <a:xfrm>
            <a:off x="6372225" y="3716338"/>
            <a:ext cx="646113" cy="88900"/>
          </a:xfrm>
          <a:custGeom>
            <a:avLst/>
            <a:gdLst>
              <a:gd name="T0" fmla="*/ 646113 w 452"/>
              <a:gd name="T1" fmla="*/ 0 h 56"/>
              <a:gd name="T2" fmla="*/ 451707 w 452"/>
              <a:gd name="T3" fmla="*/ 44450 h 56"/>
              <a:gd name="T4" fmla="*/ 251584 w 452"/>
              <a:gd name="T5" fmla="*/ 57150 h 56"/>
              <a:gd name="T6" fmla="*/ 222995 w 452"/>
              <a:gd name="T7" fmla="*/ 82550 h 56"/>
              <a:gd name="T8" fmla="*/ 165817 w 452"/>
              <a:gd name="T9" fmla="*/ 50800 h 56"/>
              <a:gd name="T10" fmla="*/ 62896 w 452"/>
              <a:gd name="T11" fmla="*/ 19050 h 56"/>
              <a:gd name="T12" fmla="*/ 0 w 452"/>
              <a:gd name="T13" fmla="*/ 88900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2"/>
              <a:gd name="T22" fmla="*/ 0 h 56"/>
              <a:gd name="T23" fmla="*/ 452 w 452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2" h="56">
                <a:moveTo>
                  <a:pt x="452" y="0"/>
                </a:moveTo>
                <a:cubicBezTo>
                  <a:pt x="398" y="3"/>
                  <a:pt x="366" y="14"/>
                  <a:pt x="316" y="28"/>
                </a:cubicBezTo>
                <a:cubicBezTo>
                  <a:pt x="267" y="23"/>
                  <a:pt x="224" y="31"/>
                  <a:pt x="176" y="36"/>
                </a:cubicBezTo>
                <a:cubicBezTo>
                  <a:pt x="169" y="41"/>
                  <a:pt x="164" y="52"/>
                  <a:pt x="156" y="52"/>
                </a:cubicBezTo>
                <a:cubicBezTo>
                  <a:pt x="141" y="51"/>
                  <a:pt x="129" y="37"/>
                  <a:pt x="116" y="32"/>
                </a:cubicBezTo>
                <a:cubicBezTo>
                  <a:pt x="75" y="14"/>
                  <a:pt x="80" y="17"/>
                  <a:pt x="44" y="12"/>
                </a:cubicBezTo>
                <a:cubicBezTo>
                  <a:pt x="29" y="26"/>
                  <a:pt x="14" y="41"/>
                  <a:pt x="0" y="56"/>
                </a:cubicBezTo>
              </a:path>
            </a:pathLst>
          </a:custGeom>
          <a:noFill/>
          <a:ln w="28575" cmpd="sng">
            <a:solidFill>
              <a:srgbClr val="B513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4342" name="Text Box 26"/>
          <p:cNvSpPr txBox="1">
            <a:spLocks noChangeArrowheads="1"/>
          </p:cNvSpPr>
          <p:nvPr/>
        </p:nvSpPr>
        <p:spPr bwMode="auto">
          <a:xfrm>
            <a:off x="6948488" y="3573463"/>
            <a:ext cx="5048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b="1">
                <a:latin typeface="Verdana" pitchFamily="34" charset="0"/>
              </a:rPr>
              <a:t>Gävle</a:t>
            </a:r>
            <a:endParaRPr lang="sv-SE"/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6011863" y="3789363"/>
            <a:ext cx="360362" cy="215900"/>
          </a:xfrm>
          <a:custGeom>
            <a:avLst/>
            <a:gdLst>
              <a:gd name="T0" fmla="*/ 0 w 152"/>
              <a:gd name="T1" fmla="*/ 215900 h 64"/>
              <a:gd name="T2" fmla="*/ 104315 w 152"/>
              <a:gd name="T3" fmla="*/ 94456 h 64"/>
              <a:gd name="T4" fmla="*/ 360362 w 152"/>
              <a:gd name="T5" fmla="*/ 0 h 64"/>
              <a:gd name="T6" fmla="*/ 0 60000 65536"/>
              <a:gd name="T7" fmla="*/ 0 60000 65536"/>
              <a:gd name="T8" fmla="*/ 0 60000 65536"/>
              <a:gd name="T9" fmla="*/ 0 w 152"/>
              <a:gd name="T10" fmla="*/ 0 h 64"/>
              <a:gd name="T11" fmla="*/ 152 w 15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4">
                <a:moveTo>
                  <a:pt x="0" y="64"/>
                </a:moveTo>
                <a:cubicBezTo>
                  <a:pt x="17" y="58"/>
                  <a:pt x="26" y="33"/>
                  <a:pt x="44" y="28"/>
                </a:cubicBezTo>
                <a:cubicBezTo>
                  <a:pt x="89" y="12"/>
                  <a:pt x="105" y="0"/>
                  <a:pt x="152" y="0"/>
                </a:cubicBezTo>
              </a:path>
            </a:pathLst>
          </a:custGeom>
          <a:noFill/>
          <a:ln w="28575" cmpd="sng">
            <a:solidFill>
              <a:srgbClr val="B513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5576888" y="3935413"/>
            <a:ext cx="434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b="1">
                <a:latin typeface="Verdana" pitchFamily="34" charset="0"/>
              </a:rPr>
              <a:t>Oslo</a:t>
            </a:r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4284663" y="620713"/>
            <a:ext cx="1582737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434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v-SE" smtClean="0"/>
              <a:t>05.06.2012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3"/>
          <a:srcRect l="42816" t="10036" r="14069" b="6805"/>
          <a:stretch>
            <a:fillRect/>
          </a:stretch>
        </p:blipFill>
        <p:spPr bwMode="auto">
          <a:xfrm>
            <a:off x="4356100" y="260350"/>
            <a:ext cx="47783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ruta 5"/>
          <p:cNvSpPr txBox="1">
            <a:spLocks noChangeArrowheads="1"/>
          </p:cNvSpPr>
          <p:nvPr/>
        </p:nvSpPr>
        <p:spPr bwMode="auto">
          <a:xfrm>
            <a:off x="611188" y="908050"/>
            <a:ext cx="374491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solidFill>
                  <a:srgbClr val="00B050"/>
                </a:solidFill>
              </a:rPr>
              <a:t>Fakta</a:t>
            </a:r>
            <a:r>
              <a:rPr lang="sv-SE" sz="2800" b="1"/>
              <a:t/>
            </a:r>
            <a:br>
              <a:rPr lang="sv-SE" sz="2800" b="1"/>
            </a:br>
            <a:r>
              <a:rPr lang="sv-SE" sz="2800" b="1"/>
              <a:t/>
            </a:r>
            <a:br>
              <a:rPr lang="sv-SE" sz="2800" b="1"/>
            </a:br>
            <a:r>
              <a:rPr lang="sv-SE" sz="2400" b="1"/>
              <a:t>Gävleborg och Dalarna är de enda gränslän i Sverige som saknar en bra och tydligt utpekad vägförbindelse med Norge.</a:t>
            </a:r>
            <a:endParaRPr lang="sv-SE" sz="2800" b="1"/>
          </a:p>
          <a:p>
            <a:endParaRPr lang="sv-SE" sz="2000" b="1"/>
          </a:p>
          <a:p>
            <a:endParaRPr lang="sv-SE" sz="2000" b="1"/>
          </a:p>
        </p:txBody>
      </p:sp>
      <p:sp>
        <p:nvSpPr>
          <p:cNvPr id="8" name="Ellips 7"/>
          <p:cNvSpPr/>
          <p:nvPr/>
        </p:nvSpPr>
        <p:spPr>
          <a:xfrm>
            <a:off x="5940425" y="3284538"/>
            <a:ext cx="1511300" cy="792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284663" y="620713"/>
            <a:ext cx="1582737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5365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v-SE" smtClean="0"/>
              <a:t>05.06.2012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tel 1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1470025"/>
          </a:xfrm>
        </p:spPr>
        <p:txBody>
          <a:bodyPr/>
          <a:lstStyle/>
          <a:p>
            <a:pPr eaLnBrk="1" hangingPunct="1"/>
            <a:r>
              <a:rPr lang="nb-NO" sz="3200" b="1" i="1" smtClean="0">
                <a:solidFill>
                  <a:srgbClr val="00B050"/>
                </a:solidFill>
              </a:rPr>
              <a:t>Etablering av Partnerskap </a:t>
            </a:r>
            <a:br>
              <a:rPr lang="nb-NO" sz="3200" b="1" i="1" smtClean="0">
                <a:solidFill>
                  <a:srgbClr val="00B050"/>
                </a:solidFill>
              </a:rPr>
            </a:br>
            <a:r>
              <a:rPr lang="nb-NO" sz="3200" b="1" i="1" smtClean="0">
                <a:solidFill>
                  <a:srgbClr val="00B050"/>
                </a:solidFill>
              </a:rPr>
              <a:t>E 16 Gävle –Oslo</a:t>
            </a:r>
            <a:r>
              <a:rPr lang="nb-NO" sz="3200" smtClean="0"/>
              <a:t/>
            </a:r>
            <a:br>
              <a:rPr lang="nb-NO" sz="3200" smtClean="0"/>
            </a:br>
            <a:r>
              <a:rPr lang="nb-NO" sz="1200" smtClean="0"/>
              <a:t/>
            </a:r>
            <a:br>
              <a:rPr lang="nb-NO" sz="1200" smtClean="0"/>
            </a:br>
            <a:endParaRPr lang="nb-NO" sz="1200" smtClean="0"/>
          </a:p>
        </p:txBody>
      </p:sp>
      <p:sp>
        <p:nvSpPr>
          <p:cNvPr id="17410" name="Undertittel 2"/>
          <p:cNvSpPr>
            <a:spLocks noGrp="1"/>
          </p:cNvSpPr>
          <p:nvPr>
            <p:ph type="subTitle" idx="1"/>
          </p:nvPr>
        </p:nvSpPr>
        <p:spPr>
          <a:xfrm>
            <a:off x="1403350" y="2349500"/>
            <a:ext cx="6400800" cy="3959225"/>
          </a:xfrm>
        </p:spPr>
        <p:txBody>
          <a:bodyPr/>
          <a:lstStyle/>
          <a:p>
            <a:pPr algn="l" eaLnBrk="1" hangingPunct="1"/>
            <a:r>
              <a:rPr lang="nb-NO" sz="800" smtClean="0"/>
              <a:t> </a:t>
            </a:r>
            <a:br>
              <a:rPr lang="nb-NO" sz="800" smtClean="0"/>
            </a:br>
            <a:r>
              <a:rPr lang="nb-NO" sz="1400" smtClean="0"/>
              <a:t>I januar 2000 lansert i Sverige, et samarbeid mellom kommunene Gävle, Sandviken, Hofors, Falun, Borlänge, Gagnef, Vansbro, Malung-Sälen og Torsby for påvirkning og lette gjennomføringen av den øst-vest vägstråket gjennom Nord-Midt-Sverige. </a:t>
            </a:r>
            <a:br>
              <a:rPr lang="nb-NO" sz="1400" smtClean="0"/>
            </a:br>
            <a:r>
              <a:rPr lang="nb-NO" sz="1200" smtClean="0"/>
              <a:t/>
            </a:r>
            <a:br>
              <a:rPr lang="nb-NO" sz="1200" smtClean="0"/>
            </a:br>
            <a:r>
              <a:rPr lang="nb-NO" sz="1400" smtClean="0"/>
              <a:t>Samarbeidet ble til slutt kalt Partnership E16 Gävle- Oslo og ble snart også omfatter norske aktører, hovedsakelig Kongsvinger kommune og Hedmark fylkeskommune. </a:t>
            </a:r>
            <a:br>
              <a:rPr lang="nb-NO" sz="1400" smtClean="0"/>
            </a:br>
            <a:r>
              <a:rPr lang="nb-NO" sz="1400" smtClean="0"/>
              <a:t>Innenfor rammen av dette samarbeidet ble gjennomført, blant annet sammen med de norske interessentene vägstudien mellom Torsby og Kongsvinger 2002 "Ny hovedveg Mellom og Kongsvinger Torsby” </a:t>
            </a:r>
            <a:br>
              <a:rPr lang="nb-NO" sz="1400" smtClean="0"/>
            </a:br>
            <a:r>
              <a:rPr lang="nb-NO" sz="1400" smtClean="0"/>
              <a:t>Studien fikk deretter støtte fra EU gjennom Interreg Sverige-Norge.</a:t>
            </a:r>
          </a:p>
          <a:p>
            <a:pPr algn="l" eaLnBrk="1" hangingPunct="1"/>
            <a:r>
              <a:rPr lang="nb-NO" sz="1400" smtClean="0"/>
              <a:t/>
            </a:r>
            <a:br>
              <a:rPr lang="nb-NO" sz="1400" smtClean="0"/>
            </a:br>
            <a:r>
              <a:rPr lang="nb-NO" sz="1400" smtClean="0"/>
              <a:t> På norsk side er det nå tatt initiativ til å etablere et tilsvarende partnerskap for berørte parter mellom Kongsvinger –Bergen, og en positiv  beslutning ble fattet 30. mai på Jevnaker. </a:t>
            </a:r>
          </a:p>
        </p:txBody>
      </p:sp>
      <p:sp>
        <p:nvSpPr>
          <p:cNvPr id="17411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v-SE" smtClean="0"/>
              <a:t>05.06.2012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tel 1"/>
          <p:cNvSpPr>
            <a:spLocks noGrp="1"/>
          </p:cNvSpPr>
          <p:nvPr>
            <p:ph type="ctrTitle"/>
          </p:nvPr>
        </p:nvSpPr>
        <p:spPr>
          <a:xfrm>
            <a:off x="611188" y="765175"/>
            <a:ext cx="7772400" cy="1470025"/>
          </a:xfrm>
        </p:spPr>
        <p:txBody>
          <a:bodyPr/>
          <a:lstStyle/>
          <a:p>
            <a:pPr eaLnBrk="1" hangingPunct="1"/>
            <a:r>
              <a:rPr lang="nb-NO" sz="3200" smtClean="0">
                <a:solidFill>
                  <a:srgbClr val="00B050"/>
                </a:solidFill>
              </a:rPr>
              <a:t>Norsk partnerskap for E16</a:t>
            </a:r>
          </a:p>
        </p:txBody>
      </p:sp>
      <p:sp>
        <p:nvSpPr>
          <p:cNvPr id="18434" name="Undertittel 2"/>
          <p:cNvSpPr>
            <a:spLocks noGrp="1"/>
          </p:cNvSpPr>
          <p:nvPr>
            <p:ph type="subTitle" idx="1"/>
          </p:nvPr>
        </p:nvSpPr>
        <p:spPr>
          <a:xfrm>
            <a:off x="1331913" y="1989138"/>
            <a:ext cx="6400800" cy="1584325"/>
          </a:xfrm>
        </p:spPr>
        <p:txBody>
          <a:bodyPr/>
          <a:lstStyle/>
          <a:p>
            <a:pPr algn="l" eaLnBrk="1" hangingPunct="1"/>
            <a:r>
              <a:rPr lang="nb-NO" sz="1800" smtClean="0"/>
              <a:t>Interimsstyre:</a:t>
            </a:r>
            <a:br>
              <a:rPr lang="nb-NO" sz="1800" smtClean="0"/>
            </a:br>
            <a:r>
              <a:rPr lang="nb-NO" sz="1800" smtClean="0">
                <a:solidFill>
                  <a:srgbClr val="00B050"/>
                </a:solidFill>
              </a:rPr>
              <a:t>Kongsvinger kommune</a:t>
            </a:r>
            <a:r>
              <a:rPr lang="nb-NO" sz="1800" smtClean="0"/>
              <a:t>, </a:t>
            </a:r>
            <a:r>
              <a:rPr lang="nb-NO" sz="1800" smtClean="0">
                <a:solidFill>
                  <a:srgbClr val="00B050"/>
                </a:solidFill>
              </a:rPr>
              <a:t>Jevnaker Kommune</a:t>
            </a:r>
            <a:r>
              <a:rPr lang="nb-NO" sz="1800" smtClean="0"/>
              <a:t>, regionrådet for Hadeland,Vegforum innlandet,, Nes Kommune, Sør-Aurdal kommune</a:t>
            </a:r>
            <a:r>
              <a:rPr lang="nb-NO" sz="1800" smtClean="0">
                <a:solidFill>
                  <a:srgbClr val="00B050"/>
                </a:solidFill>
              </a:rPr>
              <a:t>,  Lærdal kommune</a:t>
            </a:r>
            <a:r>
              <a:rPr lang="nb-NO" sz="1800" smtClean="0"/>
              <a:t>, Glåmdal regionråd,  Oppland Fylkeskommune og Hedmark Fylkeskommune</a:t>
            </a:r>
          </a:p>
          <a:p>
            <a:pPr algn="l" eaLnBrk="1" hangingPunct="1"/>
            <a:endParaRPr lang="nb-NO" sz="1800" smtClean="0"/>
          </a:p>
        </p:txBody>
      </p:sp>
      <p:sp>
        <p:nvSpPr>
          <p:cNvPr id="18435" name="Rektangel 4"/>
          <p:cNvSpPr>
            <a:spLocks noChangeArrowheads="1"/>
          </p:cNvSpPr>
          <p:nvPr/>
        </p:nvSpPr>
        <p:spPr bwMode="auto">
          <a:xfrm>
            <a:off x="1116013" y="3933825"/>
            <a:ext cx="6911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Viktig å få til samarbeid for økt påvirkningskraft </a:t>
            </a:r>
          </a:p>
          <a:p>
            <a:r>
              <a:rPr lang="nb-NO"/>
              <a:t>to interessegrupper som skal fremme utvikling av E16 vil ha betydelig mindre slagkraft enn en samlet gruppe bestående av samtlige kommuner og fylker langs E16 på Norsk side </a:t>
            </a:r>
          </a:p>
        </p:txBody>
      </p:sp>
      <p:sp>
        <p:nvSpPr>
          <p:cNvPr id="1843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v-SE" smtClean="0"/>
              <a:t>05.06.2012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tel 1"/>
          <p:cNvSpPr>
            <a:spLocks noGrp="1"/>
          </p:cNvSpPr>
          <p:nvPr>
            <p:ph type="ctrTitle"/>
          </p:nvPr>
        </p:nvSpPr>
        <p:spPr>
          <a:xfrm>
            <a:off x="611188" y="765175"/>
            <a:ext cx="7772400" cy="1470025"/>
          </a:xfrm>
        </p:spPr>
        <p:txBody>
          <a:bodyPr/>
          <a:lstStyle/>
          <a:p>
            <a:pPr eaLnBrk="1" hangingPunct="1"/>
            <a:r>
              <a:rPr lang="nb-NO" sz="3200" smtClean="0">
                <a:solidFill>
                  <a:srgbClr val="00B050"/>
                </a:solidFill>
              </a:rPr>
              <a:t>Norsk partnerskap for E16</a:t>
            </a:r>
          </a:p>
        </p:txBody>
      </p:sp>
      <p:sp>
        <p:nvSpPr>
          <p:cNvPr id="19458" name="Rektangel 4"/>
          <p:cNvSpPr>
            <a:spLocks noChangeArrowheads="1"/>
          </p:cNvSpPr>
          <p:nvPr/>
        </p:nvSpPr>
        <p:spPr bwMode="auto">
          <a:xfrm>
            <a:off x="971550" y="2060575"/>
            <a:ext cx="69135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nb-NO"/>
              <a:t>Samarbeid for økt påvirkningskraft</a:t>
            </a:r>
          </a:p>
          <a:p>
            <a:pPr>
              <a:buFont typeface="Arial" charset="0"/>
              <a:buChar char="•"/>
            </a:pPr>
            <a:endParaRPr lang="nb-NO"/>
          </a:p>
          <a:p>
            <a:pPr>
              <a:buFont typeface="Arial" charset="0"/>
              <a:buChar char="•"/>
            </a:pPr>
            <a:r>
              <a:rPr lang="nb-NO"/>
              <a:t>To interessegrupper som skal fremme utvikling av E16 vil ha  	betydelig mindre slagkraft enn en samlet gruppe bestående av 	samtlige kommuner og fylker langs E16 på norsk side </a:t>
            </a:r>
          </a:p>
          <a:p>
            <a:pPr>
              <a:buFont typeface="Arial" charset="0"/>
              <a:buChar char="•"/>
            </a:pPr>
            <a:endParaRPr lang="nb-NO"/>
          </a:p>
          <a:p>
            <a:pPr>
              <a:buFont typeface="Arial" charset="0"/>
              <a:buChar char="•"/>
            </a:pPr>
            <a:r>
              <a:rPr lang="nb-NO"/>
              <a:t>Vegen videre?</a:t>
            </a:r>
          </a:p>
          <a:p>
            <a:endParaRPr lang="nb-NO"/>
          </a:p>
          <a:p>
            <a:pPr>
              <a:buFont typeface="Arial" charset="0"/>
              <a:buChar char="•"/>
            </a:pPr>
            <a:r>
              <a:rPr lang="nb-NO"/>
              <a:t>Samarbeid  med svenske partnerskap  for E16?</a:t>
            </a:r>
          </a:p>
          <a:p>
            <a:pPr>
              <a:buFont typeface="Arial" charset="0"/>
              <a:buChar char="•"/>
            </a:pPr>
            <a:endParaRPr lang="nb-NO"/>
          </a:p>
          <a:p>
            <a:pPr>
              <a:buFont typeface="Arial" charset="0"/>
              <a:buChar char="•"/>
            </a:pPr>
            <a:endParaRPr lang="nb-NO"/>
          </a:p>
        </p:txBody>
      </p:sp>
      <p:sp>
        <p:nvSpPr>
          <p:cNvPr id="19459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v-SE" smtClean="0"/>
              <a:t>05.06.2012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4371" t="8682" r="9365" b="31027"/>
          <a:stretch>
            <a:fillRect/>
          </a:stretch>
        </p:blipFill>
        <p:spPr bwMode="auto">
          <a:xfrm>
            <a:off x="900113" y="1268413"/>
            <a:ext cx="7272337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  <p:sp>
        <p:nvSpPr>
          <p:cNvPr id="28675" name="Rubrik 1"/>
          <p:cNvSpPr>
            <a:spLocks noGrp="1"/>
          </p:cNvSpPr>
          <p:nvPr>
            <p:ph type="ctrTitle" idx="4294967295"/>
          </p:nvPr>
        </p:nvSpPr>
        <p:spPr>
          <a:xfrm>
            <a:off x="611188" y="765175"/>
            <a:ext cx="7845425" cy="1557338"/>
          </a:xfrm>
          <a:solidFill>
            <a:schemeClr val="accent1">
              <a:alpha val="54117"/>
            </a:schemeClr>
          </a:solidFill>
        </p:spPr>
        <p:txBody>
          <a:bodyPr/>
          <a:lstStyle/>
          <a:p>
            <a:pPr eaLnBrk="1" hangingPunct="1"/>
            <a:r>
              <a:rPr lang="sv-SE" sz="4000" b="1" smtClean="0"/>
              <a:t>E16 idag, i morgon och i </a:t>
            </a:r>
            <a:r>
              <a:rPr lang="sv-SE" sz="3600" b="1" smtClean="0"/>
              <a:t>övermorgon</a:t>
            </a:r>
            <a:r>
              <a:rPr lang="sv-SE" sz="4000" b="1" smtClean="0"/>
              <a:t/>
            </a:r>
            <a:br>
              <a:rPr lang="sv-SE" sz="4000" b="1" smtClean="0"/>
            </a:br>
            <a:r>
              <a:rPr lang="sv-SE" sz="4000" b="1" smtClean="0"/>
              <a:t>Partnerskap E16 vision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900113" y="2565400"/>
            <a:ext cx="7345362" cy="3671888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sv-SE" sz="2800" b="1" u="sng" dirty="0">
                <a:latin typeface="Arial" pitchFamily="34" charset="0"/>
                <a:ea typeface="+mj-ea"/>
                <a:cs typeface="Arial" pitchFamily="34" charset="0"/>
              </a:rPr>
              <a:t>Idag</a:t>
            </a:r>
            <a:r>
              <a:rPr lang="sv-SE" sz="2800" b="1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sv-SE" sz="28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sv-SE" sz="2800" b="1" dirty="0">
                <a:latin typeface="Arial" pitchFamily="34" charset="0"/>
                <a:ea typeface="+mj-ea"/>
                <a:cs typeface="Arial" pitchFamily="34" charset="0"/>
              </a:rPr>
              <a:t>Londonderry – Bergen</a:t>
            </a:r>
            <a:r>
              <a:rPr lang="sv-SE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sv-SE" sz="2800" b="1" dirty="0">
                <a:latin typeface="Arial" pitchFamily="34" charset="0"/>
                <a:ea typeface="+mj-ea"/>
                <a:cs typeface="Arial" pitchFamily="34" charset="0"/>
              </a:rPr>
              <a:t>Oslo</a:t>
            </a:r>
          </a:p>
          <a:p>
            <a:pPr eaLnBrk="0" hangingPunct="0">
              <a:defRPr/>
            </a:pPr>
            <a:endParaRPr lang="sv-SE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eaLnBrk="0" hangingPunct="0">
              <a:defRPr/>
            </a:pPr>
            <a:r>
              <a:rPr lang="sv-SE" sz="2800" b="1" u="sng" dirty="0">
                <a:latin typeface="Arial" pitchFamily="34" charset="0"/>
                <a:ea typeface="+mj-ea"/>
                <a:cs typeface="Arial" pitchFamily="34" charset="0"/>
              </a:rPr>
              <a:t>I morgon </a:t>
            </a:r>
          </a:p>
          <a:p>
            <a:pPr eaLnBrk="0" hangingPunct="0">
              <a:defRPr/>
            </a:pPr>
            <a:r>
              <a:rPr lang="sv-SE" sz="2800" b="1" dirty="0">
                <a:latin typeface="Arial" pitchFamily="34" charset="0"/>
                <a:cs typeface="Arial" pitchFamily="34" charset="0"/>
              </a:rPr>
              <a:t>Londonderry </a:t>
            </a:r>
            <a:r>
              <a:rPr lang="sv-SE" sz="2800" b="1" dirty="0"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sv-SE" sz="2800" b="1" dirty="0">
                <a:latin typeface="Arial" pitchFamily="34" charset="0"/>
                <a:cs typeface="Arial" pitchFamily="34" charset="0"/>
              </a:rPr>
              <a:t> Bergen – </a:t>
            </a:r>
            <a:r>
              <a:rPr lang="sv-SE" sz="2800" b="1" dirty="0">
                <a:latin typeface="Arial" pitchFamily="34" charset="0"/>
                <a:ea typeface="+mj-ea"/>
                <a:cs typeface="Arial" pitchFamily="34" charset="0"/>
              </a:rPr>
              <a:t>Oslo – Gävle</a:t>
            </a:r>
          </a:p>
          <a:p>
            <a:pPr eaLnBrk="0" hangingPunct="0">
              <a:defRPr/>
            </a:pPr>
            <a:endParaRPr lang="sv-SE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eaLnBrk="0" hangingPunct="0">
              <a:defRPr/>
            </a:pPr>
            <a:r>
              <a:rPr lang="sv-SE" sz="2800" b="1" u="sng" dirty="0">
                <a:latin typeface="Arial" pitchFamily="34" charset="0"/>
                <a:ea typeface="+mj-ea"/>
                <a:cs typeface="Arial" pitchFamily="34" charset="0"/>
              </a:rPr>
              <a:t>I övermorgon</a:t>
            </a:r>
          </a:p>
          <a:p>
            <a:pPr eaLnBrk="0" hangingPunct="0">
              <a:defRPr/>
            </a:pPr>
            <a:r>
              <a:rPr lang="sv-SE" sz="2800" b="1" dirty="0">
                <a:latin typeface="Arial" pitchFamily="34" charset="0"/>
                <a:cs typeface="Arial" pitchFamily="34" charset="0"/>
              </a:rPr>
              <a:t>Londonderry – Bergen – Oslo – Gävle – Finland </a:t>
            </a:r>
            <a:r>
              <a:rPr lang="sv-SE" sz="2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Ryssland </a:t>
            </a:r>
            <a:endParaRPr lang="sv-SE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677" name="Plassholder for dato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1400"/>
              <a:t>05.06.2012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ubrik 1"/>
          <p:cNvSpPr>
            <a:spLocks noGrp="1"/>
          </p:cNvSpPr>
          <p:nvPr>
            <p:ph type="ctrTitle" idx="4294967295"/>
          </p:nvPr>
        </p:nvSpPr>
        <p:spPr>
          <a:xfrm>
            <a:off x="611188" y="549275"/>
            <a:ext cx="7772400" cy="792163"/>
          </a:xfrm>
        </p:spPr>
        <p:txBody>
          <a:bodyPr/>
          <a:lstStyle/>
          <a:p>
            <a:pPr eaLnBrk="1" hangingPunct="1"/>
            <a:r>
              <a:rPr lang="sv-SE" b="1" smtClean="0"/>
              <a:t/>
            </a:r>
            <a:br>
              <a:rPr lang="sv-SE" b="1" smtClean="0"/>
            </a:br>
            <a:r>
              <a:rPr lang="sv-SE" sz="3200" b="1" smtClean="0">
                <a:solidFill>
                  <a:srgbClr val="00B050"/>
                </a:solidFill>
              </a:rPr>
              <a:t>Omskiltningen Gävle – Oslo til </a:t>
            </a:r>
          </a:p>
        </p:txBody>
      </p:sp>
      <p:sp>
        <p:nvSpPr>
          <p:cNvPr id="22530" name="textruta 6"/>
          <p:cNvSpPr txBox="1">
            <a:spLocks noChangeArrowheads="1"/>
          </p:cNvSpPr>
          <p:nvPr/>
        </p:nvSpPr>
        <p:spPr bwMode="auto">
          <a:xfrm>
            <a:off x="971550" y="3357563"/>
            <a:ext cx="75850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 u="sng"/>
              <a:t>Tidsplan </a:t>
            </a:r>
            <a:endParaRPr lang="sv-SE" sz="2400" b="1"/>
          </a:p>
          <a:p>
            <a:pPr>
              <a:buFont typeface="Arial" charset="0"/>
              <a:buChar char="•"/>
            </a:pPr>
            <a:r>
              <a:rPr lang="sv-SE" sz="2000" b="1"/>
              <a:t> FN och svenskt och norskt regeringsbeslut – våren 2011</a:t>
            </a:r>
          </a:p>
          <a:p>
            <a:pPr>
              <a:buFont typeface="Arial" charset="0"/>
              <a:buChar char="•"/>
            </a:pPr>
            <a:r>
              <a:rPr lang="sv-SE" sz="2000" b="1"/>
              <a:t> Remiss av vägnummerförslaget – hösten 2011</a:t>
            </a:r>
          </a:p>
          <a:p>
            <a:pPr>
              <a:buFont typeface="Arial" charset="0"/>
              <a:buChar char="•"/>
            </a:pPr>
            <a:r>
              <a:rPr lang="sv-SE" sz="2000" b="1"/>
              <a:t> Utrednings av skyltbehov – hösten 2011</a:t>
            </a:r>
          </a:p>
          <a:p>
            <a:pPr>
              <a:buFont typeface="Arial" charset="0"/>
              <a:buChar char="•"/>
            </a:pPr>
            <a:r>
              <a:rPr lang="sv-SE" sz="2000" b="1"/>
              <a:t> Trafikverkets och Vegvesenets beslutning – våren 2012</a:t>
            </a:r>
          </a:p>
          <a:p>
            <a:pPr>
              <a:buFont typeface="Arial" charset="0"/>
              <a:buChar char="•"/>
            </a:pPr>
            <a:r>
              <a:rPr lang="sv-SE" sz="2000" b="1"/>
              <a:t> Markering omskiltning –  25.9, Kongsvinger Festning</a:t>
            </a:r>
          </a:p>
          <a:p>
            <a:endParaRPr lang="sv-SE" sz="2800" b="1"/>
          </a:p>
        </p:txBody>
      </p:sp>
      <p:sp>
        <p:nvSpPr>
          <p:cNvPr id="20" name="Rektangel 19"/>
          <p:cNvSpPr/>
          <p:nvPr/>
        </p:nvSpPr>
        <p:spPr>
          <a:xfrm>
            <a:off x="7596188" y="4724400"/>
            <a:ext cx="576262" cy="21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7812088" y="5445125"/>
            <a:ext cx="5048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3" name="Rektangel med rundade hörn 22"/>
          <p:cNvSpPr/>
          <p:nvPr/>
        </p:nvSpPr>
        <p:spPr>
          <a:xfrm>
            <a:off x="3635375" y="1773238"/>
            <a:ext cx="1728788" cy="10080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4800" dirty="0"/>
              <a:t>E16</a:t>
            </a:r>
          </a:p>
        </p:txBody>
      </p:sp>
      <p:sp>
        <p:nvSpPr>
          <p:cNvPr id="22534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v-SE" smtClean="0"/>
              <a:t>05.06.2012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tel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eaLnBrk="1" hangingPunct="1"/>
            <a:r>
              <a:rPr lang="sv-SE" sz="3200" b="1" smtClean="0">
                <a:solidFill>
                  <a:srgbClr val="00B050"/>
                </a:solidFill>
              </a:rPr>
              <a:t>Omskiltningen Gävle – Oslo</a:t>
            </a:r>
            <a:endParaRPr lang="nb-NO" sz="3200" smtClean="0"/>
          </a:p>
        </p:txBody>
      </p:sp>
      <p:sp>
        <p:nvSpPr>
          <p:cNvPr id="23554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557338"/>
            <a:ext cx="54768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249613"/>
            <a:ext cx="42513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v-SE" smtClean="0"/>
              <a:t>05.06.2012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tshållare för innehåll 1"/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064500" cy="4895850"/>
          </a:xfrm>
        </p:spPr>
        <p:txBody>
          <a:bodyPr/>
          <a:lstStyle/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</a:pPr>
            <a:endParaRPr lang="nb-NO" sz="2000" b="1" smtClean="0">
              <a:solidFill>
                <a:srgbClr val="FF0000"/>
              </a:solidFill>
              <a:latin typeface="Calibri" pitchFamily="34" charset="0"/>
            </a:endParaRP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</a:pPr>
            <a:r>
              <a:rPr lang="nb-NO" sz="2400" b="1" smtClean="0">
                <a:solidFill>
                  <a:srgbClr val="FF0000"/>
                </a:solidFill>
                <a:latin typeface="Calibri" pitchFamily="34" charset="0"/>
              </a:rPr>
              <a:t>De svenska och norska E16-Partnerskapen</a:t>
            </a:r>
            <a:r>
              <a:rPr lang="nb-NO" sz="240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b-NO" sz="2400" smtClean="0">
                <a:latin typeface="Calibri" pitchFamily="34" charset="0"/>
              </a:rPr>
              <a:t>jobbar nu vidare med att utveckla E16-stråket genom fyra olika delprojekt:</a:t>
            </a: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</a:pPr>
            <a:r>
              <a:rPr lang="nb-NO" sz="2400" b="1" smtClean="0">
                <a:latin typeface="Calibri" pitchFamily="34" charset="0"/>
              </a:rPr>
              <a:t>1</a:t>
            </a:r>
            <a:r>
              <a:rPr lang="nb-NO" sz="2400" smtClean="0">
                <a:latin typeface="Calibri" pitchFamily="34" charset="0"/>
              </a:rPr>
              <a:t>	</a:t>
            </a:r>
            <a:r>
              <a:rPr lang="nb-NO" sz="2400" b="1" smtClean="0">
                <a:latin typeface="Calibri" pitchFamily="34" charset="0"/>
              </a:rPr>
              <a:t>Systemanalys Gävle-Bergen</a:t>
            </a:r>
            <a:endParaRPr lang="nb-NO" sz="2400" smtClean="0">
              <a:latin typeface="Calibri" pitchFamily="34" charset="0"/>
            </a:endParaRP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</a:pPr>
            <a:r>
              <a:rPr lang="nb-NO" sz="2400" b="1" smtClean="0">
                <a:latin typeface="Calibri" pitchFamily="34" charset="0"/>
              </a:rPr>
              <a:t>2</a:t>
            </a:r>
            <a:r>
              <a:rPr lang="nb-NO" sz="2400" smtClean="0">
                <a:latin typeface="Calibri" pitchFamily="34" charset="0"/>
              </a:rPr>
              <a:t>	</a:t>
            </a:r>
            <a:r>
              <a:rPr lang="nb-NO" sz="2400" b="1" smtClean="0">
                <a:latin typeface="Calibri" pitchFamily="34" charset="0"/>
              </a:rPr>
              <a:t>Pilotprojektet Kongsvinger-Torsby</a:t>
            </a:r>
            <a:r>
              <a:rPr lang="nb-NO" sz="2400" smtClean="0">
                <a:solidFill>
                  <a:schemeClr val="accent1"/>
                </a:solidFill>
                <a:latin typeface="Calibri" pitchFamily="34" charset="0"/>
              </a:rPr>
              <a:t>  </a:t>
            </a:r>
            <a:r>
              <a:rPr lang="nb-NO" sz="2400" smtClean="0">
                <a:latin typeface="Calibri" pitchFamily="34" charset="0"/>
              </a:rPr>
              <a:t>-  gemensam vägplaneringsprocess och -standard</a:t>
            </a: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</a:pPr>
            <a:r>
              <a:rPr lang="nb-NO" sz="2400" b="1" smtClean="0">
                <a:latin typeface="Calibri" pitchFamily="34" charset="0"/>
              </a:rPr>
              <a:t>3</a:t>
            </a:r>
            <a:r>
              <a:rPr lang="nb-NO" sz="2400" smtClean="0">
                <a:latin typeface="Calibri" pitchFamily="34" charset="0"/>
              </a:rPr>
              <a:t>	</a:t>
            </a:r>
            <a:r>
              <a:rPr lang="nb-NO" sz="2400" b="1" smtClean="0">
                <a:latin typeface="Calibri" pitchFamily="34" charset="0"/>
              </a:rPr>
              <a:t>E16 som den ”interaktiva vägen”</a:t>
            </a:r>
            <a:r>
              <a:rPr lang="nb-NO" sz="240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nb-NO" sz="2400" smtClean="0">
                <a:latin typeface="Calibri" pitchFamily="34" charset="0"/>
              </a:rPr>
              <a:t>-  ITS-tillämpningar och ITS-utveckling längs E16. Partnerskapen har hittils lyft fram tre huvudområden:</a:t>
            </a:r>
            <a:endParaRPr lang="sv-SE" sz="2400" smtClean="0">
              <a:latin typeface="Calibri" pitchFamily="34" charset="0"/>
            </a:endParaRP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tabLst>
                <a:tab pos="266700" algn="l"/>
              </a:tabLst>
            </a:pPr>
            <a:r>
              <a:rPr lang="nb-NO" sz="2400" smtClean="0">
                <a:latin typeface="Calibri" pitchFamily="34" charset="0"/>
              </a:rPr>
              <a:t>By/stads-området runt Falun/Borlänge och Trafikverket</a:t>
            </a:r>
            <a:endParaRPr lang="sv-SE" sz="2400" smtClean="0">
              <a:latin typeface="Calibri" pitchFamily="34" charset="0"/>
            </a:endParaRP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tabLst>
                <a:tab pos="266700" algn="l"/>
              </a:tabLst>
            </a:pPr>
            <a:r>
              <a:rPr lang="nb-NO" sz="2400" smtClean="0">
                <a:latin typeface="Calibri" pitchFamily="34" charset="0"/>
              </a:rPr>
              <a:t>Gränsområdet Kongsvinger-Torsby</a:t>
            </a:r>
            <a:endParaRPr lang="sv-SE" sz="2400" smtClean="0">
              <a:latin typeface="Calibri" pitchFamily="34" charset="0"/>
            </a:endParaRP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tabLst>
                <a:tab pos="266700" algn="l"/>
              </a:tabLst>
            </a:pPr>
            <a:r>
              <a:rPr lang="nb-NO" sz="2400" smtClean="0">
                <a:latin typeface="Calibri" pitchFamily="34" charset="0"/>
              </a:rPr>
              <a:t>Fjällområdet vid Valdres</a:t>
            </a: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</a:pPr>
            <a:r>
              <a:rPr lang="nb-NO" sz="2400" b="1" smtClean="0">
                <a:latin typeface="Calibri" pitchFamily="34" charset="0"/>
              </a:rPr>
              <a:t>4</a:t>
            </a:r>
            <a:r>
              <a:rPr lang="nb-NO" sz="2400" smtClean="0">
                <a:latin typeface="Calibri" pitchFamily="34" charset="0"/>
              </a:rPr>
              <a:t>	</a:t>
            </a:r>
            <a:r>
              <a:rPr lang="nb-NO" sz="2400" b="1" smtClean="0">
                <a:latin typeface="Calibri" pitchFamily="34" charset="0"/>
              </a:rPr>
              <a:t>Fortsatt lobby för väginvesteringar längs hela E16</a:t>
            </a:r>
            <a:endParaRPr lang="nb-NO" sz="2400" smtClean="0">
              <a:latin typeface="Calibri" pitchFamily="34" charset="0"/>
            </a:endParaRP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tabLst>
                <a:tab pos="266700" algn="l"/>
              </a:tabLst>
            </a:pPr>
            <a:endParaRPr lang="nb-NO" sz="2400" smtClean="0">
              <a:latin typeface="Calibri" pitchFamily="34" charset="0"/>
            </a:endParaRPr>
          </a:p>
          <a:p>
            <a:pPr marL="273050" indent="-273050" eaLnBrk="1" hangingPunct="1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tabLst>
                <a:tab pos="266700" algn="l"/>
              </a:tabLst>
            </a:pPr>
            <a:r>
              <a:rPr lang="nb-NO" sz="2400" smtClean="0"/>
              <a:t> </a:t>
            </a:r>
            <a:endParaRPr lang="sv-SE" sz="2400" smtClean="0"/>
          </a:p>
        </p:txBody>
      </p:sp>
      <p:sp>
        <p:nvSpPr>
          <p:cNvPr id="24578" name="Rubrik 2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9144000" cy="863600"/>
          </a:xfrm>
        </p:spPr>
        <p:txBody>
          <a:bodyPr/>
          <a:lstStyle/>
          <a:p>
            <a:pPr eaLnBrk="1" hangingPunct="1"/>
            <a:r>
              <a:rPr lang="nb-NO" sz="3200" b="1" smtClean="0">
                <a:solidFill>
                  <a:srgbClr val="00B050"/>
                </a:solidFill>
              </a:rPr>
              <a:t>E16 - den interaktive vegen</a:t>
            </a:r>
            <a:r>
              <a:rPr lang="sv-SE" sz="3200" smtClean="0">
                <a:solidFill>
                  <a:srgbClr val="00B050"/>
                </a:solidFill>
              </a:rPr>
              <a:t> </a:t>
            </a:r>
            <a:br>
              <a:rPr lang="sv-SE" sz="3200" smtClean="0">
                <a:solidFill>
                  <a:srgbClr val="00B050"/>
                </a:solidFill>
              </a:rPr>
            </a:br>
            <a:r>
              <a:rPr lang="nb-NO" sz="3200" b="1" smtClean="0">
                <a:solidFill>
                  <a:srgbClr val="00B050"/>
                </a:solidFill>
              </a:rPr>
              <a:t>svensk-norskt ITS-samarbete langs E16</a:t>
            </a:r>
            <a:r>
              <a:rPr lang="sv-SE" sz="3600" smtClean="0">
                <a:solidFill>
                  <a:schemeClr val="tx1"/>
                </a:solidFill>
              </a:rPr>
              <a:t/>
            </a:r>
            <a:br>
              <a:rPr lang="sv-SE" sz="3600" smtClean="0">
                <a:solidFill>
                  <a:schemeClr val="tx1"/>
                </a:solidFill>
              </a:rPr>
            </a:br>
            <a:endParaRPr lang="sv-SE" sz="3600" smtClean="0">
              <a:solidFill>
                <a:schemeClr val="tx1"/>
              </a:solidFill>
            </a:endParaRPr>
          </a:p>
        </p:txBody>
      </p:sp>
      <p:sp>
        <p:nvSpPr>
          <p:cNvPr id="24579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sv-SE" smtClean="0"/>
              <a:t>05.06.2012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739</TotalTime>
  <Words>422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Utformingsmal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Verdana</vt:lpstr>
      <vt:lpstr>Wingdings</vt:lpstr>
      <vt:lpstr>Calibri</vt:lpstr>
      <vt:lpstr>Standardformgivning</vt:lpstr>
      <vt:lpstr>Lysbilde 1</vt:lpstr>
      <vt:lpstr>Lysbilde 2</vt:lpstr>
      <vt:lpstr>Etablering av Partnerskap  E 16 Gävle –Oslo  </vt:lpstr>
      <vt:lpstr>Norsk partnerskap for E16</vt:lpstr>
      <vt:lpstr>Norsk partnerskap for E16</vt:lpstr>
      <vt:lpstr>E16 idag, i morgon och i övermorgon Partnerskap E16 vision</vt:lpstr>
      <vt:lpstr> Omskiltningen Gävle – Oslo til </vt:lpstr>
      <vt:lpstr>Omskiltningen Gävle – Oslo</vt:lpstr>
      <vt:lpstr>E16 - den interaktive vegen  svensk-norskt ITS-samarbete langs E16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Håkan</dc:creator>
  <cp:lastModifiedBy>hbf</cp:lastModifiedBy>
  <cp:revision>47</cp:revision>
  <dcterms:created xsi:type="dcterms:W3CDTF">2012-03-11T09:47:59Z</dcterms:created>
  <dcterms:modified xsi:type="dcterms:W3CDTF">2012-06-05T07:41:43Z</dcterms:modified>
</cp:coreProperties>
</file>